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2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3.png" ContentType="image/png"/>
  <Override PartName="/ppt/media/image4.png" ContentType="image/png"/>
  <Override PartName="/ppt/media/image10.svg" ContentType="image/svg"/>
  <Override PartName="/ppt/media/image9.png" ContentType="image/png"/>
  <Override PartName="/ppt/media/image18.png" ContentType="image/png"/>
  <Override PartName="/ppt/media/image17.png" ContentType="image/png"/>
  <Override PartName="/ppt/media/image14.svg" ContentType="image/svg"/>
  <Override PartName="/ppt/media/image1.png" ContentType="image/png"/>
  <Override PartName="/ppt/media/image3.png" ContentType="image/png"/>
  <Override PartName="/ppt/media/image5.png" ContentType="image/png"/>
  <Override PartName="/ppt/media/image8.svg" ContentType="image/svg"/>
  <Override PartName="/ppt/media/image12.svg" ContentType="image/svg"/>
  <Override PartName="/ppt/media/image15.png" ContentType="image/png"/>
  <Override PartName="/ppt/media/image6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
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0" y="76428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move the slide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C727D88A-84CB-47A1-B593-4D98D0F1F409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sldNum" idx="4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BB871508-82AD-4DD9-AF4E-C60E590A0EA0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&lt;number&gt;</a:t>
            </a:fld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sldNum" idx="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539AEFC1-774B-41F7-8123-0F11090F392D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&lt;number&gt;</a:t>
            </a:fld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sldNum" idx="6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0FF586BB-FCE3-42C8-80E9-BB236FA66B9B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&lt;number&gt;</a:t>
            </a:fld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sldNum" idx="7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FCF1C86E-031B-4F1C-8EC7-D1C45645F7BD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&lt;number&gt;</a:t>
            </a:fld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sldNum" idx="8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46259BB1-B34A-492C-AF61-A2D98435E4CF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&lt;number&gt;</a:t>
            </a:fld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sldNum" idx="9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FB5560EF-970E-4D06-9161-D3CC4A86965D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&lt;number&gt;</a:t>
            </a:fld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sldNum" idx="10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E7334AB2-5BB1-4D3B-B54A-26A5B91844F2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&lt;number&gt;</a:t>
            </a:fld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sldNum" idx="11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60197955-B87D-45C7-AA17-3249D643EAAF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&lt;number&gt;</a:t>
            </a:fld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9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0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PT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svg"/><Relationship Id="rId4" Type="http://schemas.openxmlformats.org/officeDocument/2006/relationships/image" Target="../media/image9.png"/><Relationship Id="rId5" Type="http://schemas.openxmlformats.org/officeDocument/2006/relationships/image" Target="../media/image10.svg"/><Relationship Id="rId6" Type="http://schemas.openxmlformats.org/officeDocument/2006/relationships/image" Target="../media/image11.png"/><Relationship Id="rId7" Type="http://schemas.openxmlformats.org/officeDocument/2006/relationships/image" Target="../media/image12.svg"/><Relationship Id="rId8" Type="http://schemas.openxmlformats.org/officeDocument/2006/relationships/image" Target="../media/image13.png"/><Relationship Id="rId9" Type="http://schemas.openxmlformats.org/officeDocument/2006/relationships/image" Target="../media/image14.svg"/><Relationship Id="rId10" Type="http://schemas.openxmlformats.org/officeDocument/2006/relationships/image" Target="../media/image2.png"/><Relationship Id="rId11" Type="http://schemas.openxmlformats.org/officeDocument/2006/relationships/slideLayout" Target="../slideLayouts/slideLayout8.xml"/><Relationship Id="rId1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" name="Text 0"/>
          <p:cNvSpPr/>
          <p:nvPr/>
        </p:nvSpPr>
        <p:spPr>
          <a:xfrm>
            <a:off x="793800" y="2800080"/>
            <a:ext cx="4961520" cy="61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4850"/>
              </a:lnSpc>
              <a:tabLst>
                <a:tab algn="l" pos="0"/>
              </a:tabLst>
            </a:pPr>
            <a:r>
              <a:rPr b="1" lang="en-US" sz="4000" strike="noStrike" u="none">
                <a:solidFill>
                  <a:schemeClr val="dk2"/>
                </a:solidFill>
                <a:effectLst/>
                <a:uFillTx/>
                <a:latin typeface="Aptos"/>
                <a:ea typeface="DM Sans Semi Bold"/>
              </a:rPr>
              <a:t>TRIBUT</a:t>
            </a:r>
            <a:r>
              <a:rPr b="1" lang="en-US" sz="40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.</a:t>
            </a:r>
            <a:r>
              <a:rPr b="1" lang="en-US" sz="4000" strike="noStrike" u="none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FillTx/>
                <a:latin typeface="Aptos"/>
                <a:ea typeface="DM Sans Semi Bold"/>
              </a:rPr>
              <a:t>IA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Text 1"/>
          <p:cNvSpPr/>
          <p:nvPr/>
        </p:nvSpPr>
        <p:spPr>
          <a:xfrm>
            <a:off x="793800" y="3717720"/>
            <a:ext cx="7556040" cy="171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6701"/>
              </a:lnSpc>
              <a:tabLst>
                <a:tab algn="l" pos="0"/>
              </a:tabLst>
            </a:pPr>
            <a:r>
              <a:rPr b="1" lang="en-US" sz="54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Agente Consultor Fiscal Inteligente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7" name="Imagem 4" descr=""/>
          <p:cNvPicPr/>
          <p:nvPr/>
        </p:nvPicPr>
        <p:blipFill>
          <a:blip r:embed="rId2"/>
          <a:stretch/>
        </p:blipFill>
        <p:spPr>
          <a:xfrm>
            <a:off x="8046720" y="7432560"/>
            <a:ext cx="1096920" cy="7966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0"/>
          <p:cNvSpPr/>
          <p:nvPr/>
        </p:nvSpPr>
        <p:spPr>
          <a:xfrm>
            <a:off x="748080" y="514440"/>
            <a:ext cx="4675680" cy="58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4601"/>
              </a:lnSpc>
              <a:tabLst>
                <a:tab algn="l" pos="0"/>
              </a:tabLst>
            </a:pPr>
            <a:r>
              <a:rPr b="1" lang="en-US" sz="48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O Problema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Text 1"/>
          <p:cNvSpPr/>
          <p:nvPr/>
        </p:nvSpPr>
        <p:spPr>
          <a:xfrm>
            <a:off x="748080" y="1697040"/>
            <a:ext cx="6338520" cy="146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 defTabSz="914400">
              <a:lnSpc>
                <a:spcPts val="23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O Brasil tem um dos sistemas tributários mais complexos do mundo. A Reforma Tributária traz novas regras, cálculos e obrigações que exigem adaptação imediata</a:t>
            </a: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.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Text 2"/>
          <p:cNvSpPr/>
          <p:nvPr/>
        </p:nvSpPr>
        <p:spPr>
          <a:xfrm>
            <a:off x="748080" y="3488760"/>
            <a:ext cx="6338520" cy="125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 defTabSz="914400">
              <a:lnSpc>
                <a:spcPts val="23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Milhares de empresas e profissionais ainda dependem de consultas manuais e interpretações imprecisas. Isso gera retrabalho, insegurança e risco financeiro.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1" name="Image 0" descr="preencoded.png"/>
          <p:cNvPicPr/>
          <p:nvPr/>
        </p:nvPicPr>
        <p:blipFill>
          <a:blip r:embed="rId1"/>
          <a:stretch/>
        </p:blipFill>
        <p:spPr>
          <a:xfrm>
            <a:off x="7551000" y="1589760"/>
            <a:ext cx="6338520" cy="6338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2" name="Imagem 5" descr=""/>
          <p:cNvPicPr/>
          <p:nvPr/>
        </p:nvPicPr>
        <p:blipFill>
          <a:blip r:embed="rId2"/>
          <a:stretch/>
        </p:blipFill>
        <p:spPr>
          <a:xfrm>
            <a:off x="6500520" y="7130520"/>
            <a:ext cx="1050120" cy="762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428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4" name="Text 0"/>
          <p:cNvSpPr/>
          <p:nvPr/>
        </p:nvSpPr>
        <p:spPr>
          <a:xfrm>
            <a:off x="777240" y="2831760"/>
            <a:ext cx="4857840" cy="60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4751"/>
              </a:lnSpc>
              <a:tabLst>
                <a:tab algn="l" pos="0"/>
              </a:tabLst>
            </a:pPr>
            <a:r>
              <a:rPr b="1" lang="en-US" sz="48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A Oportunidade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Text 1"/>
          <p:cNvSpPr/>
          <p:nvPr/>
        </p:nvSpPr>
        <p:spPr>
          <a:xfrm>
            <a:off x="777240" y="3827880"/>
            <a:ext cx="4196520" cy="64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5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20%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Text 2"/>
          <p:cNvSpPr/>
          <p:nvPr/>
        </p:nvSpPr>
        <p:spPr>
          <a:xfrm>
            <a:off x="1661040" y="4712040"/>
            <a:ext cx="242892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35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Uso de IA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Text 3"/>
          <p:cNvSpPr/>
          <p:nvPr/>
        </p:nvSpPr>
        <p:spPr>
          <a:xfrm>
            <a:off x="777240" y="5132160"/>
            <a:ext cx="4196520" cy="62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2401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Apenas 20% das empresas usam IA em rotinas fiscais </a:t>
            </a: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(*)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" name="Text 4"/>
          <p:cNvSpPr/>
          <p:nvPr/>
        </p:nvSpPr>
        <p:spPr>
          <a:xfrm>
            <a:off x="5216760" y="3827880"/>
            <a:ext cx="4196520" cy="64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5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77%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" name="Text 5"/>
          <p:cNvSpPr/>
          <p:nvPr/>
        </p:nvSpPr>
        <p:spPr>
          <a:xfrm>
            <a:off x="6100560" y="4712040"/>
            <a:ext cx="242892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35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Apenas Relatórios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" name="Text 6"/>
          <p:cNvSpPr/>
          <p:nvPr/>
        </p:nvSpPr>
        <p:spPr>
          <a:xfrm>
            <a:off x="5216760" y="5132160"/>
            <a:ext cx="4196520" cy="62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2401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Das que usam, 77% limitam-se a relatórios básicos </a:t>
            </a: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(*)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" name="Text 7"/>
          <p:cNvSpPr/>
          <p:nvPr/>
        </p:nvSpPr>
        <p:spPr>
          <a:xfrm>
            <a:off x="9656280" y="3960720"/>
            <a:ext cx="4196520" cy="64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5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48%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Text 8"/>
          <p:cNvSpPr/>
          <p:nvPr/>
        </p:nvSpPr>
        <p:spPr>
          <a:xfrm>
            <a:off x="10540080" y="4844880"/>
            <a:ext cx="242892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35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Tempo Perdido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" name="Text 9"/>
          <p:cNvSpPr/>
          <p:nvPr/>
        </p:nvSpPr>
        <p:spPr>
          <a:xfrm>
            <a:off x="9656280" y="5265000"/>
            <a:ext cx="4196520" cy="62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2401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Profissionais perdem horas com tarefas manuais </a:t>
            </a: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(*)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Text 10"/>
          <p:cNvSpPr/>
          <p:nvPr/>
        </p:nvSpPr>
        <p:spPr>
          <a:xfrm>
            <a:off x="777240" y="6105240"/>
            <a:ext cx="13075560" cy="62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401"/>
              </a:lnSpc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A Reforma Tributária cria uma janela de oportunidade única: o momento de reinventar como o Brasil acessa, entende e aplica a legislação fiscal</a:t>
            </a: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Calibri Light"/>
                <a:ea typeface="Inter Medium"/>
              </a:rPr>
              <a:t>.   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2401"/>
              </a:lnSpc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2401"/>
              </a:lnSpc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2401"/>
              </a:lnSpc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2401"/>
              </a:lnSpc>
            </a:pPr>
            <a:r>
              <a:rPr b="0" i="1" lang="en-US" sz="2000" strike="noStrike" u="none">
                <a:solidFill>
                  <a:srgbClr val="464646"/>
                </a:solidFill>
                <a:effectLst/>
                <a:uFillTx/>
                <a:latin typeface="Calibri Light"/>
                <a:ea typeface="Inter Medium"/>
              </a:rPr>
              <a:t>     </a:t>
            </a:r>
            <a:r>
              <a:rPr b="1" i="1" lang="en-US" sz="2000" strike="noStrike" u="none">
                <a:solidFill>
                  <a:srgbClr val="464646"/>
                </a:solidFill>
                <a:effectLst/>
                <a:uFillTx/>
                <a:latin typeface="Calibri Light"/>
                <a:ea typeface="Inter Medium"/>
              </a:rPr>
              <a:t>(*)</a:t>
            </a:r>
            <a:r>
              <a:rPr b="0" i="1" lang="en-US" sz="2000" strike="noStrike" u="none">
                <a:solidFill>
                  <a:srgbClr val="464646"/>
                </a:solidFill>
                <a:effectLst/>
                <a:uFillTx/>
                <a:latin typeface="Calibri Light"/>
                <a:ea typeface="Inter Medium"/>
              </a:rPr>
              <a:t> Fonte</a:t>
            </a:r>
            <a:r>
              <a:rPr b="0" i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:</a:t>
            </a:r>
            <a:r>
              <a:rPr b="0" i="1" lang="pt-PT" sz="1800" strike="noStrike" u="none">
                <a:solidFill>
                  <a:schemeClr val="dk1"/>
                </a:solidFill>
                <a:effectLst/>
                <a:uFillTx/>
                <a:latin typeface="Calibri"/>
                <a:ea typeface="Inter Medium"/>
              </a:rPr>
              <a:t> </a:t>
            </a:r>
            <a:r>
              <a:rPr b="0" i="1" lang="pt-PT" sz="1800" strike="noStrike" u="none">
                <a:solidFill>
                  <a:schemeClr val="dk1"/>
                </a:solidFill>
                <a:effectLst/>
                <a:uFillTx/>
                <a:latin typeface="Calibri Light"/>
                <a:ea typeface="Inter Medium"/>
              </a:rPr>
              <a:t>pesquisa “Panorama de Gestão Fiscal e Financeira 2025”, feita pela Qive com apoio da Endeavor,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2401"/>
              </a:lnSpc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Text 11"/>
          <p:cNvSpPr/>
          <p:nvPr/>
        </p:nvSpPr>
        <p:spPr>
          <a:xfrm>
            <a:off x="1068840" y="6921000"/>
            <a:ext cx="11316960" cy="62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401"/>
              </a:lnSpc>
            </a:pPr>
            <a:r>
              <a:rPr b="1" lang="en-US" sz="22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O futuro da inteligência fiscal está sendo desenhado agora — e o </a:t>
            </a:r>
            <a:r>
              <a:rPr b="1" lang="en-US" sz="2400" strike="noStrike" u="none">
                <a:solidFill>
                  <a:schemeClr val="dk2"/>
                </a:solidFill>
                <a:effectLst/>
                <a:uFillTx/>
                <a:latin typeface="Aptos"/>
                <a:ea typeface="DM Sans Semi Bold"/>
              </a:rPr>
              <a:t>TRIBUT</a:t>
            </a:r>
            <a:r>
              <a:rPr b="1" lang="en-US" sz="24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.</a:t>
            </a:r>
            <a:r>
              <a:rPr b="1" lang="en-US" sz="2400" strike="noStrike" u="none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FillTx/>
                <a:latin typeface="Aptos"/>
                <a:ea typeface="DM Sans Semi Bold"/>
              </a:rPr>
              <a:t>IA </a:t>
            </a: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Aptos"/>
                <a:ea typeface="DM Sans Semi Bold"/>
              </a:rPr>
              <a:t>é parte dele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Shape 12"/>
          <p:cNvSpPr/>
          <p:nvPr/>
        </p:nvSpPr>
        <p:spPr>
          <a:xfrm>
            <a:off x="777240" y="6812640"/>
            <a:ext cx="22680" cy="747720"/>
          </a:xfrm>
          <a:prstGeom prst="rect">
            <a:avLst/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67" name="Imagem 15" descr=""/>
          <p:cNvPicPr/>
          <p:nvPr/>
        </p:nvPicPr>
        <p:blipFill>
          <a:blip r:embed="rId2"/>
          <a:stretch/>
        </p:blipFill>
        <p:spPr>
          <a:xfrm>
            <a:off x="13437360" y="7296840"/>
            <a:ext cx="1209960" cy="879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30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9" name="Text 0"/>
          <p:cNvSpPr/>
          <p:nvPr/>
        </p:nvSpPr>
        <p:spPr>
          <a:xfrm>
            <a:off x="731520" y="502920"/>
            <a:ext cx="457200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4501"/>
              </a:lnSpc>
              <a:tabLst>
                <a:tab algn="l" pos="0"/>
              </a:tabLst>
            </a:pPr>
            <a:r>
              <a:rPr b="1" lang="en-US" sz="48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A Solução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Text 1"/>
          <p:cNvSpPr/>
          <p:nvPr/>
        </p:nvSpPr>
        <p:spPr>
          <a:xfrm>
            <a:off x="731520" y="1227600"/>
            <a:ext cx="7680600" cy="9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36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chemeClr val="dk2"/>
                </a:solidFill>
                <a:effectLst/>
                <a:uFillTx/>
                <a:latin typeface="Aptos"/>
                <a:ea typeface="DM Sans Semi Bold"/>
              </a:rPr>
              <a:t>TRIBUT</a:t>
            </a:r>
            <a:r>
              <a:rPr b="1" lang="en-US" sz="32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.</a:t>
            </a:r>
            <a:r>
              <a:rPr b="1" lang="en-US" sz="3200" strike="noStrike" u="none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uFillTx/>
                <a:latin typeface="Aptos"/>
                <a:ea typeface="DM Sans Semi Bold"/>
              </a:rPr>
              <a:t>IA</a:t>
            </a:r>
            <a:r>
              <a:rPr b="1" lang="en-US" sz="32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 – Assistente Consultor Fiscal Inteligente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Text 2"/>
          <p:cNvSpPr/>
          <p:nvPr/>
        </p:nvSpPr>
        <p:spPr>
          <a:xfrm>
            <a:off x="731520" y="2336400"/>
            <a:ext cx="7680600" cy="87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299"/>
              </a:lnSpc>
              <a:tabLst>
                <a:tab algn="l" pos="0"/>
              </a:tabLst>
            </a:pP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Plataforma de Inteligência Artificial que interpreta leis, normas e documentos fiscais. </a:t>
            </a: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O usuário faz perguntas em linguagem natural e recebe respostas fundamentadas, seguras e contextualizadas.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Text 3"/>
          <p:cNvSpPr/>
          <p:nvPr/>
        </p:nvSpPr>
        <p:spPr>
          <a:xfrm>
            <a:off x="731520" y="3419640"/>
            <a:ext cx="1825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99"/>
              </a:lnSpc>
              <a:tabLst>
                <a:tab algn="l" pos="0"/>
              </a:tabLst>
            </a:pP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Light"/>
              </a:rPr>
              <a:t>01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Shape 4"/>
          <p:cNvSpPr/>
          <p:nvPr/>
        </p:nvSpPr>
        <p:spPr>
          <a:xfrm>
            <a:off x="731520" y="3707640"/>
            <a:ext cx="3748680" cy="22680"/>
          </a:xfrm>
          <a:prstGeom prst="rect">
            <a:avLst/>
          </a:prstGeom>
          <a:solidFill>
            <a:srgbClr val="5e98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1960" bIns="-2196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74" name="Text 5"/>
          <p:cNvSpPr/>
          <p:nvPr/>
        </p:nvSpPr>
        <p:spPr>
          <a:xfrm>
            <a:off x="731520" y="3844800"/>
            <a:ext cx="2580840" cy="2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51"/>
              </a:lnSpc>
              <a:tabLst>
                <a:tab algn="l" pos="0"/>
              </a:tabLst>
            </a:pP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Upload de Documentos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" name="Text 6"/>
          <p:cNvSpPr/>
          <p:nvPr/>
        </p:nvSpPr>
        <p:spPr>
          <a:xfrm>
            <a:off x="731520" y="4240080"/>
            <a:ext cx="3748680" cy="58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29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O usuário carrega documentos fiscais e normas na plataforma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Text 7"/>
          <p:cNvSpPr/>
          <p:nvPr/>
        </p:nvSpPr>
        <p:spPr>
          <a:xfrm>
            <a:off x="4663440" y="3419640"/>
            <a:ext cx="1825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9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Light"/>
              </a:rPr>
              <a:t>02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Shape 8"/>
          <p:cNvSpPr/>
          <p:nvPr/>
        </p:nvSpPr>
        <p:spPr>
          <a:xfrm>
            <a:off x="4663440" y="3707640"/>
            <a:ext cx="3748680" cy="22680"/>
          </a:xfrm>
          <a:prstGeom prst="rect">
            <a:avLst/>
          </a:prstGeom>
          <a:solidFill>
            <a:srgbClr val="5e98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1960" bIns="-2196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78" name="Text 9"/>
          <p:cNvSpPr/>
          <p:nvPr/>
        </p:nvSpPr>
        <p:spPr>
          <a:xfrm>
            <a:off x="4663440" y="3844800"/>
            <a:ext cx="2285640" cy="2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51"/>
              </a:lnSpc>
              <a:tabLst>
                <a:tab algn="l" pos="0"/>
              </a:tabLst>
            </a:pP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Processamento IA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 10"/>
          <p:cNvSpPr/>
          <p:nvPr/>
        </p:nvSpPr>
        <p:spPr>
          <a:xfrm>
            <a:off x="4663440" y="4240080"/>
            <a:ext cx="3748680" cy="58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29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A IA processa, entende e organiza o conhecimento automaticamente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 11"/>
          <p:cNvSpPr/>
          <p:nvPr/>
        </p:nvSpPr>
        <p:spPr>
          <a:xfrm>
            <a:off x="731520" y="5145120"/>
            <a:ext cx="1825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9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Light"/>
              </a:rPr>
              <a:t>03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" name="Shape 12"/>
          <p:cNvSpPr/>
          <p:nvPr/>
        </p:nvSpPr>
        <p:spPr>
          <a:xfrm>
            <a:off x="731520" y="5433120"/>
            <a:ext cx="7680600" cy="22680"/>
          </a:xfrm>
          <a:prstGeom prst="rect">
            <a:avLst/>
          </a:prstGeom>
          <a:solidFill>
            <a:srgbClr val="5e98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1960" bIns="-2196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82" name="Text 13"/>
          <p:cNvSpPr/>
          <p:nvPr/>
        </p:nvSpPr>
        <p:spPr>
          <a:xfrm>
            <a:off x="731520" y="5570280"/>
            <a:ext cx="2285640" cy="2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51"/>
              </a:lnSpc>
              <a:tabLst>
                <a:tab algn="l" pos="0"/>
              </a:tabLst>
            </a:pP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Consulta Inteligente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Text 14"/>
          <p:cNvSpPr/>
          <p:nvPr/>
        </p:nvSpPr>
        <p:spPr>
          <a:xfrm>
            <a:off x="731520" y="5965920"/>
            <a:ext cx="7680600" cy="58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29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O usuário interage pelo Chat Tributário, acessando informação com base legal em segundos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" name="Text 15"/>
          <p:cNvSpPr/>
          <p:nvPr/>
        </p:nvSpPr>
        <p:spPr>
          <a:xfrm>
            <a:off x="776160" y="7352280"/>
            <a:ext cx="7237080" cy="2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51"/>
              </a:lnSpc>
            </a:pPr>
            <a:r>
              <a:rPr b="1" lang="en-US" sz="2200" strike="noStrike" u="none">
                <a:solidFill>
                  <a:schemeClr val="dk2"/>
                </a:solidFill>
                <a:effectLst/>
                <a:uFillTx/>
                <a:latin typeface="Aptos"/>
                <a:ea typeface="DM Sans Semi Bold"/>
              </a:rPr>
              <a:t>TRIBUT</a:t>
            </a:r>
            <a:r>
              <a:rPr b="1" lang="en-US" sz="22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.</a:t>
            </a:r>
            <a:r>
              <a:rPr b="1" lang="en-US" sz="2200" strike="noStrike" u="none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FillTx/>
                <a:latin typeface="Aptos"/>
                <a:ea typeface="DM Sans Semi Bold"/>
              </a:rPr>
              <a:t>IA  </a:t>
            </a:r>
            <a:r>
              <a:rPr b="1" lang="en-US" sz="22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é o elo entre tecnologia e clareza fiscal</a:t>
            </a:r>
            <a:r>
              <a:rPr b="1" lang="en-US" sz="24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2251"/>
              </a:lnSpc>
            </a:pP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" name="Shape 16"/>
          <p:cNvSpPr/>
          <p:nvPr/>
        </p:nvSpPr>
        <p:spPr>
          <a:xfrm>
            <a:off x="731520" y="6894000"/>
            <a:ext cx="22680" cy="834120"/>
          </a:xfrm>
          <a:prstGeom prst="rect">
            <a:avLst/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86" name="Imagem 19" descr=""/>
          <p:cNvPicPr/>
          <p:nvPr/>
        </p:nvPicPr>
        <p:blipFill>
          <a:blip r:embed="rId2"/>
          <a:stretch/>
        </p:blipFill>
        <p:spPr>
          <a:xfrm>
            <a:off x="7578000" y="7107840"/>
            <a:ext cx="1544040" cy="11214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Image 0" descr="preencoded.png"/>
          <p:cNvPicPr/>
          <p:nvPr/>
        </p:nvPicPr>
        <p:blipFill>
          <a:blip r:embed="rId1"/>
          <a:stretch/>
        </p:blipFill>
        <p:spPr>
          <a:xfrm>
            <a:off x="0" y="67320"/>
            <a:ext cx="5486040" cy="8232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8" name="Text 0"/>
          <p:cNvSpPr/>
          <p:nvPr/>
        </p:nvSpPr>
        <p:spPr>
          <a:xfrm>
            <a:off x="6086160" y="409680"/>
            <a:ext cx="7296840" cy="40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3651"/>
              </a:lnSpc>
              <a:tabLst>
                <a:tab algn="l" pos="0"/>
              </a:tabLst>
            </a:pPr>
            <a:r>
              <a:rPr b="1" lang="en-US" sz="48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Experiência do Usuário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Shape 1"/>
          <p:cNvSpPr/>
          <p:nvPr/>
        </p:nvSpPr>
        <p:spPr>
          <a:xfrm>
            <a:off x="6086160" y="1105920"/>
            <a:ext cx="7944120" cy="1463400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0" name="Shape 2"/>
          <p:cNvSpPr/>
          <p:nvPr/>
        </p:nvSpPr>
        <p:spPr>
          <a:xfrm>
            <a:off x="6236280" y="1256040"/>
            <a:ext cx="449640" cy="449640"/>
          </a:xfrm>
          <a:prstGeom prst="roundRect">
            <a:avLst>
              <a:gd name="adj" fmla="val 20320813"/>
            </a:avLst>
          </a:prstGeom>
          <a:solidFill>
            <a:srgbClr val="5e98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91" name="Image 1" descr="preencoded.png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6359760" y="1379520"/>
            <a:ext cx="201960" cy="201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2" name="Text 3"/>
          <p:cNvSpPr/>
          <p:nvPr/>
        </p:nvSpPr>
        <p:spPr>
          <a:xfrm>
            <a:off x="6236280" y="1855800"/>
            <a:ext cx="1874160" cy="23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18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Interface Moderna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" name="Text 4"/>
          <p:cNvSpPr/>
          <p:nvPr/>
        </p:nvSpPr>
        <p:spPr>
          <a:xfrm>
            <a:off x="6236280" y="2179800"/>
            <a:ext cx="7644240" cy="23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1851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Desenhada para todos os perfis, intuitiva e acessível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Shape 5"/>
          <p:cNvSpPr/>
          <p:nvPr/>
        </p:nvSpPr>
        <p:spPr>
          <a:xfrm>
            <a:off x="6086160" y="2719800"/>
            <a:ext cx="7944120" cy="1463400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95" name="Shape 6"/>
          <p:cNvSpPr/>
          <p:nvPr/>
        </p:nvSpPr>
        <p:spPr>
          <a:xfrm>
            <a:off x="6236280" y="2869560"/>
            <a:ext cx="449640" cy="449640"/>
          </a:xfrm>
          <a:prstGeom prst="roundRect">
            <a:avLst>
              <a:gd name="adj" fmla="val 20320813"/>
            </a:avLst>
          </a:prstGeom>
          <a:solidFill>
            <a:srgbClr val="5e98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96" name="Image 2" descr="preencoded.png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6359760" y="2993400"/>
            <a:ext cx="201960" cy="201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7" name="Text 7"/>
          <p:cNvSpPr/>
          <p:nvPr/>
        </p:nvSpPr>
        <p:spPr>
          <a:xfrm>
            <a:off x="6236280" y="3469320"/>
            <a:ext cx="1874160" cy="23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18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Upload Rápido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Text 8"/>
          <p:cNvSpPr/>
          <p:nvPr/>
        </p:nvSpPr>
        <p:spPr>
          <a:xfrm>
            <a:off x="6236280" y="3793680"/>
            <a:ext cx="7644240" cy="23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1851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Documentos com classificação automática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" name="Shape 9"/>
          <p:cNvSpPr/>
          <p:nvPr/>
        </p:nvSpPr>
        <p:spPr>
          <a:xfrm>
            <a:off x="6086160" y="4436640"/>
            <a:ext cx="7944120" cy="1463400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00" name="Shape 10"/>
          <p:cNvSpPr/>
          <p:nvPr/>
        </p:nvSpPr>
        <p:spPr>
          <a:xfrm>
            <a:off x="6236280" y="4483440"/>
            <a:ext cx="449640" cy="449640"/>
          </a:xfrm>
          <a:prstGeom prst="roundRect">
            <a:avLst>
              <a:gd name="adj" fmla="val 20320813"/>
            </a:avLst>
          </a:prstGeom>
          <a:solidFill>
            <a:srgbClr val="5e98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101" name="Image 3" descr="preencoded.png"/>
          <p:cNvPicPr/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/>
        </p:blipFill>
        <p:spPr>
          <a:xfrm>
            <a:off x="6359760" y="4607280"/>
            <a:ext cx="201960" cy="201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2" name="Text 11"/>
          <p:cNvSpPr/>
          <p:nvPr/>
        </p:nvSpPr>
        <p:spPr>
          <a:xfrm>
            <a:off x="6236280" y="4957560"/>
            <a:ext cx="6964200" cy="44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18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Chat Inteligente e painel indicadores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Text 12"/>
          <p:cNvSpPr/>
          <p:nvPr/>
        </p:nvSpPr>
        <p:spPr>
          <a:xfrm>
            <a:off x="6236280" y="5407560"/>
            <a:ext cx="7794000" cy="42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1851"/>
              </a:lnSpc>
              <a:tabLst>
                <a:tab algn="l" pos="0"/>
              </a:tabLst>
            </a:pPr>
            <a:r>
              <a:rPr b="0" lang="en-US" sz="18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Histórico completo e linguagem acessível. Contagem dos documentos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1851"/>
              </a:lnSpc>
              <a:tabLst>
                <a:tab algn="l" pos="0"/>
              </a:tabLst>
            </a:pPr>
            <a:r>
              <a:rPr b="0" lang="en-US" sz="18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e categorias mais pesquisadas.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Shape 13"/>
          <p:cNvSpPr/>
          <p:nvPr/>
        </p:nvSpPr>
        <p:spPr>
          <a:xfrm>
            <a:off x="6086160" y="5983920"/>
            <a:ext cx="7944120" cy="1463400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05" name="Shape 14"/>
          <p:cNvSpPr/>
          <p:nvPr/>
        </p:nvSpPr>
        <p:spPr>
          <a:xfrm>
            <a:off x="6236280" y="6097320"/>
            <a:ext cx="449640" cy="449640"/>
          </a:xfrm>
          <a:prstGeom prst="roundRect">
            <a:avLst>
              <a:gd name="adj" fmla="val 20320813"/>
            </a:avLst>
          </a:prstGeom>
          <a:solidFill>
            <a:srgbClr val="5e98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106" name="Image 4" descr="preencoded.png"/>
          <p:cNvPicPr/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/>
        </p:blipFill>
        <p:spPr>
          <a:xfrm>
            <a:off x="6359760" y="6220800"/>
            <a:ext cx="201960" cy="201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7" name="Text 15"/>
          <p:cNvSpPr/>
          <p:nvPr/>
        </p:nvSpPr>
        <p:spPr>
          <a:xfrm>
            <a:off x="6236280" y="6697080"/>
            <a:ext cx="1874160" cy="23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18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Base Legal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8" name="Text 16"/>
          <p:cNvSpPr/>
          <p:nvPr/>
        </p:nvSpPr>
        <p:spPr>
          <a:xfrm>
            <a:off x="6236280" y="7021080"/>
            <a:ext cx="7644240" cy="23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1851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Respostas vinculadas à norma de origem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9" name="Imagem 24" descr=""/>
          <p:cNvPicPr/>
          <p:nvPr/>
        </p:nvPicPr>
        <p:blipFill>
          <a:blip r:embed="rId10"/>
          <a:stretch/>
        </p:blipFill>
        <p:spPr>
          <a:xfrm>
            <a:off x="12720960" y="7261200"/>
            <a:ext cx="1309320" cy="951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 0"/>
          <p:cNvSpPr/>
          <p:nvPr/>
        </p:nvSpPr>
        <p:spPr>
          <a:xfrm>
            <a:off x="687960" y="493200"/>
            <a:ext cx="7374960" cy="5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4201"/>
              </a:lnSpc>
              <a:tabLst>
                <a:tab algn="l" pos="0"/>
              </a:tabLst>
            </a:pPr>
            <a:r>
              <a:rPr b="1" lang="en-US" sz="48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Diferenciais Competitivos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1" name="Image 0" descr="preencoded.png"/>
          <p:cNvPicPr/>
          <p:nvPr/>
        </p:nvPicPr>
        <p:blipFill>
          <a:blip r:embed="rId1"/>
          <a:stretch/>
        </p:blipFill>
        <p:spPr>
          <a:xfrm>
            <a:off x="687960" y="1461600"/>
            <a:ext cx="5049720" cy="5049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2" name="Shape 1"/>
          <p:cNvSpPr/>
          <p:nvPr/>
        </p:nvSpPr>
        <p:spPr>
          <a:xfrm>
            <a:off x="6165000" y="1461600"/>
            <a:ext cx="386640" cy="38664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13" name="Text 2"/>
          <p:cNvSpPr/>
          <p:nvPr/>
        </p:nvSpPr>
        <p:spPr>
          <a:xfrm>
            <a:off x="6724080" y="1558440"/>
            <a:ext cx="301824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00"/>
              </a:lnSpc>
              <a:tabLst>
                <a:tab algn="l" pos="0"/>
              </a:tabLst>
            </a:pPr>
            <a:r>
              <a:rPr b="1" lang="en-US" sz="28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Base </a:t>
            </a: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Confiável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Text 3"/>
          <p:cNvSpPr/>
          <p:nvPr/>
        </p:nvSpPr>
        <p:spPr>
          <a:xfrm>
            <a:off x="6724080" y="1961280"/>
            <a:ext cx="7225560" cy="27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4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Inter Medium"/>
                <a:ea typeface="Inter Medium"/>
              </a:rPr>
              <a:t>Leis, decretos e pareceres oficiais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5" name="Shape 4"/>
          <p:cNvSpPr/>
          <p:nvPr/>
        </p:nvSpPr>
        <p:spPr>
          <a:xfrm>
            <a:off x="6165000" y="2580480"/>
            <a:ext cx="386640" cy="38664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16" name="Text 5"/>
          <p:cNvSpPr/>
          <p:nvPr/>
        </p:nvSpPr>
        <p:spPr>
          <a:xfrm>
            <a:off x="6724080" y="2639520"/>
            <a:ext cx="214956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IA Explicável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Text 6"/>
          <p:cNvSpPr/>
          <p:nvPr/>
        </p:nvSpPr>
        <p:spPr>
          <a:xfrm>
            <a:off x="6724080" y="3080160"/>
            <a:ext cx="7225560" cy="27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4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Inter Medium"/>
                <a:ea typeface="Inter Medium"/>
              </a:rPr>
              <a:t>Mostra de onde vem cada resposta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" name="Shape 7"/>
          <p:cNvSpPr/>
          <p:nvPr/>
        </p:nvSpPr>
        <p:spPr>
          <a:xfrm>
            <a:off x="6165000" y="3699360"/>
            <a:ext cx="386640" cy="38664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19" name="Text 8"/>
          <p:cNvSpPr/>
          <p:nvPr/>
        </p:nvSpPr>
        <p:spPr>
          <a:xfrm>
            <a:off x="6724080" y="3765240"/>
            <a:ext cx="361656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Atualizações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" name="Text 9"/>
          <p:cNvSpPr/>
          <p:nvPr/>
        </p:nvSpPr>
        <p:spPr>
          <a:xfrm>
            <a:off x="6724080" y="4199040"/>
            <a:ext cx="7225560" cy="27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4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Inter Medium"/>
                <a:ea typeface="Inter Medium"/>
              </a:rPr>
              <a:t>Conforme novas normas da Reforma Tributária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" name="Shape 10"/>
          <p:cNvSpPr/>
          <p:nvPr/>
        </p:nvSpPr>
        <p:spPr>
          <a:xfrm>
            <a:off x="6165000" y="4818600"/>
            <a:ext cx="386640" cy="38664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22" name="Text 11"/>
          <p:cNvSpPr/>
          <p:nvPr/>
        </p:nvSpPr>
        <p:spPr>
          <a:xfrm>
            <a:off x="6724080" y="4877640"/>
            <a:ext cx="214956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Personalização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Text 12"/>
          <p:cNvSpPr/>
          <p:nvPr/>
        </p:nvSpPr>
        <p:spPr>
          <a:xfrm>
            <a:off x="6724080" y="5318280"/>
            <a:ext cx="7225560" cy="27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4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Inter Medium"/>
                <a:ea typeface="Inter Medium"/>
              </a:rPr>
              <a:t>Por setor e região fiscal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" name="Shape 13"/>
          <p:cNvSpPr/>
          <p:nvPr/>
        </p:nvSpPr>
        <p:spPr>
          <a:xfrm>
            <a:off x="6165000" y="5937480"/>
            <a:ext cx="386640" cy="38664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25" name="Text 14"/>
          <p:cNvSpPr/>
          <p:nvPr/>
        </p:nvSpPr>
        <p:spPr>
          <a:xfrm>
            <a:off x="6724080" y="5996520"/>
            <a:ext cx="214956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Acessibilidade Total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6" name="Text 15"/>
          <p:cNvSpPr/>
          <p:nvPr/>
        </p:nvSpPr>
        <p:spPr>
          <a:xfrm>
            <a:off x="6724080" y="6437160"/>
            <a:ext cx="7225560" cy="27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49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Inter Medium"/>
                <a:ea typeface="Inter Medium"/>
              </a:rPr>
              <a:t>Desktop ou mobile, interface responsiva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" name="Text 16"/>
          <p:cNvSpPr/>
          <p:nvPr/>
        </p:nvSpPr>
        <p:spPr>
          <a:xfrm>
            <a:off x="945720" y="7292880"/>
            <a:ext cx="12996360" cy="27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149"/>
              </a:lnSpc>
              <a:tabLst>
                <a:tab algn="l" pos="0"/>
              </a:tabLst>
            </a:pPr>
            <a:r>
              <a:rPr b="1" lang="en-US" sz="28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Combinação única de precisão técnica e experiência amigável.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" name="Shape 17"/>
          <p:cNvSpPr/>
          <p:nvPr/>
        </p:nvSpPr>
        <p:spPr>
          <a:xfrm>
            <a:off x="687960" y="7099200"/>
            <a:ext cx="22680" cy="662040"/>
          </a:xfrm>
          <a:prstGeom prst="rect">
            <a:avLst/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129" name="Imagem 21" descr=""/>
          <p:cNvPicPr/>
          <p:nvPr/>
        </p:nvPicPr>
        <p:blipFill>
          <a:blip r:embed="rId2"/>
          <a:stretch/>
        </p:blipFill>
        <p:spPr>
          <a:xfrm>
            <a:off x="13437360" y="7296840"/>
            <a:ext cx="1209960" cy="879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 0"/>
          <p:cNvSpPr/>
          <p:nvPr/>
        </p:nvSpPr>
        <p:spPr>
          <a:xfrm>
            <a:off x="793800" y="672840"/>
            <a:ext cx="6644880" cy="61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4850"/>
              </a:lnSpc>
              <a:tabLst>
                <a:tab algn="l" pos="0"/>
              </a:tabLst>
            </a:pPr>
            <a:r>
              <a:rPr b="1" lang="en-US" sz="48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Mercado e Potencial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" name="Text 1"/>
          <p:cNvSpPr/>
          <p:nvPr/>
        </p:nvSpPr>
        <p:spPr>
          <a:xfrm>
            <a:off x="2771640" y="2979720"/>
            <a:ext cx="2440800" cy="4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3900"/>
              </a:lnSpc>
              <a:tabLst>
                <a:tab algn="l" pos="0"/>
              </a:tabLst>
            </a:pPr>
            <a:r>
              <a:rPr b="0" lang="en-US" sz="3900" strike="noStrike" u="none">
                <a:solidFill>
                  <a:srgbClr val="464646"/>
                </a:solidFill>
                <a:effectLst/>
                <a:uFillTx/>
                <a:latin typeface="DM Sans Semi Bold"/>
                <a:ea typeface="DM Sans Semi Bold"/>
              </a:rPr>
              <a:t>500K</a:t>
            </a:r>
            <a:endParaRPr b="0" lang="en-US" sz="3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2" name="Image 0" descr="preencoded.png"/>
          <p:cNvPicPr/>
          <p:nvPr/>
        </p:nvPicPr>
        <p:blipFill>
          <a:blip r:embed="rId1"/>
          <a:stretch/>
        </p:blipFill>
        <p:spPr>
          <a:xfrm>
            <a:off x="2503800" y="1739520"/>
            <a:ext cx="2976840" cy="2976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3" name="Text 2"/>
          <p:cNvSpPr/>
          <p:nvPr/>
        </p:nvSpPr>
        <p:spPr>
          <a:xfrm>
            <a:off x="2503800" y="4939560"/>
            <a:ext cx="2976840" cy="33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401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Empresas Contábeis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" name="Text 3"/>
          <p:cNvSpPr/>
          <p:nvPr/>
        </p:nvSpPr>
        <p:spPr>
          <a:xfrm>
            <a:off x="793800" y="5393520"/>
            <a:ext cx="639684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500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Mais de 500 mil empresas contábeis no Brasil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" name="Text 4"/>
          <p:cNvSpPr/>
          <p:nvPr/>
        </p:nvSpPr>
        <p:spPr>
          <a:xfrm>
            <a:off x="9417240" y="2979720"/>
            <a:ext cx="2440800" cy="49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3900"/>
              </a:lnSpc>
              <a:tabLst>
                <a:tab algn="l" pos="0"/>
              </a:tabLst>
            </a:pPr>
            <a:r>
              <a:rPr b="0" lang="en-US" sz="3900" strike="noStrike" u="none">
                <a:solidFill>
                  <a:srgbClr val="464646"/>
                </a:solidFill>
                <a:effectLst/>
                <a:uFillTx/>
                <a:latin typeface="DM Sans Semi Bold"/>
                <a:ea typeface="DM Sans Semi Bold"/>
              </a:rPr>
              <a:t>3.8B</a:t>
            </a:r>
            <a:endParaRPr b="0" lang="en-US" sz="3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6" name="Image 1" descr="preencoded.png"/>
          <p:cNvPicPr/>
          <p:nvPr/>
        </p:nvPicPr>
        <p:blipFill>
          <a:blip r:embed="rId2"/>
          <a:stretch/>
        </p:blipFill>
        <p:spPr>
          <a:xfrm>
            <a:off x="9149400" y="1739520"/>
            <a:ext cx="2976840" cy="2976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7" name="Text 5"/>
          <p:cNvSpPr/>
          <p:nvPr/>
        </p:nvSpPr>
        <p:spPr>
          <a:xfrm>
            <a:off x="9397440" y="4964400"/>
            <a:ext cx="2480400" cy="30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401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Mercado Projetado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Text 6"/>
          <p:cNvSpPr/>
          <p:nvPr/>
        </p:nvSpPr>
        <p:spPr>
          <a:xfrm>
            <a:off x="7439040" y="5393520"/>
            <a:ext cx="639720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500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R$ 3,8 bilhões até 2026 em softwares fiscais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9" name="Text 7"/>
          <p:cNvSpPr/>
          <p:nvPr/>
        </p:nvSpPr>
        <p:spPr>
          <a:xfrm>
            <a:off x="816480" y="5881680"/>
            <a:ext cx="13042440" cy="63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500"/>
              </a:lnSpc>
              <a:tabLst>
                <a:tab algn="l" pos="0"/>
              </a:tabLst>
            </a:pP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Público-alvo:</a:t>
            </a: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 contadores, auditores, analistas fiscais, gestores e estudantes. 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2500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.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0" name="Text 8"/>
          <p:cNvSpPr/>
          <p:nvPr/>
        </p:nvSpPr>
        <p:spPr>
          <a:xfrm>
            <a:off x="1091520" y="7016040"/>
            <a:ext cx="1274472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5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Aptos"/>
                <a:ea typeface="Inter Medium"/>
              </a:rPr>
              <a:t>TRIBUT</a:t>
            </a: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.</a:t>
            </a:r>
            <a:r>
              <a:rPr b="1" lang="en-US" sz="2400" strike="noStrike" u="none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uFillTx/>
                <a:latin typeface="Aptos"/>
                <a:ea typeface="Inter Medium"/>
              </a:rPr>
              <a:t>IA</a:t>
            </a:r>
            <a:r>
              <a:rPr b="1" lang="en-US" sz="24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 está pronto para liderar a nova fronteira da inteligência fiscal no Brasil</a:t>
            </a:r>
            <a:r>
              <a:rPr b="1" lang="en-US" sz="20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.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1" name="Shape 9"/>
          <p:cNvSpPr/>
          <p:nvPr/>
        </p:nvSpPr>
        <p:spPr>
          <a:xfrm>
            <a:off x="793800" y="6792480"/>
            <a:ext cx="22680" cy="763560"/>
          </a:xfrm>
          <a:prstGeom prst="rect">
            <a:avLst/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142" name="Imagem 14" descr=""/>
          <p:cNvPicPr/>
          <p:nvPr/>
        </p:nvPicPr>
        <p:blipFill>
          <a:blip r:embed="rId3"/>
          <a:stretch/>
        </p:blipFill>
        <p:spPr>
          <a:xfrm>
            <a:off x="13437360" y="7296840"/>
            <a:ext cx="1209960" cy="879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32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4" name="Text 0"/>
          <p:cNvSpPr/>
          <p:nvPr/>
        </p:nvSpPr>
        <p:spPr>
          <a:xfrm>
            <a:off x="755280" y="519480"/>
            <a:ext cx="7633080" cy="117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4601"/>
              </a:lnSpc>
              <a:tabLst>
                <a:tab algn="l" pos="0"/>
              </a:tabLst>
            </a:pPr>
            <a:r>
              <a:rPr b="1" lang="en-US" sz="44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Invista no Futuro da Inteligência Fiscal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5" name="Text 1"/>
          <p:cNvSpPr/>
          <p:nvPr/>
        </p:nvSpPr>
        <p:spPr>
          <a:xfrm>
            <a:off x="801000" y="2169000"/>
            <a:ext cx="7633080" cy="70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299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Aptos"/>
                <a:ea typeface="DM Sans Semi Bold"/>
              </a:rPr>
              <a:t>TRIBUT</a:t>
            </a:r>
            <a:r>
              <a:rPr b="1" lang="en-US" sz="24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.</a:t>
            </a:r>
            <a:r>
              <a:rPr b="1" lang="en-US" sz="2400" strike="noStrike" u="none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uFillTx/>
                <a:latin typeface="Aptos"/>
                <a:ea typeface="DM Sans Semi Bold"/>
              </a:rPr>
              <a:t>IA </a:t>
            </a:r>
            <a:r>
              <a:rPr b="0" lang="en-US" sz="24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une tecnologia, conhecimento e confiabilidade para simplificar o universo fiscal brasileiro.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6" name="Shape 4"/>
          <p:cNvSpPr/>
          <p:nvPr/>
        </p:nvSpPr>
        <p:spPr>
          <a:xfrm>
            <a:off x="846720" y="3602520"/>
            <a:ext cx="7633080" cy="1737360"/>
          </a:xfrm>
          <a:prstGeom prst="roundRect">
            <a:avLst>
              <a:gd name="adj" fmla="val 6314"/>
            </a:avLst>
          </a:prstGeom>
          <a:solidFill>
            <a:srgbClr val="ffffff"/>
          </a:solidFill>
          <a:ln w="22860">
            <a:solidFill>
              <a:srgbClr val="5e98f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47" name="Shape 5"/>
          <p:cNvSpPr/>
          <p:nvPr/>
        </p:nvSpPr>
        <p:spPr>
          <a:xfrm>
            <a:off x="755280" y="3620160"/>
            <a:ext cx="91080" cy="1737360"/>
          </a:xfrm>
          <a:prstGeom prst="roundRect">
            <a:avLst>
              <a:gd name="adj" fmla="val 30980"/>
            </a:avLst>
          </a:prstGeom>
          <a:solidFill>
            <a:srgbClr val="5e98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48" name="Text 6"/>
          <p:cNvSpPr/>
          <p:nvPr/>
        </p:nvSpPr>
        <p:spPr>
          <a:xfrm>
            <a:off x="1101600" y="3808800"/>
            <a:ext cx="236016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99"/>
              </a:lnSpc>
              <a:tabLst>
                <a:tab algn="l" pos="0"/>
              </a:tabLst>
            </a:pPr>
            <a:r>
              <a:rPr b="1" lang="en-US" sz="2800" strike="noStrike" u="none">
                <a:solidFill>
                  <a:srgbClr val="464646"/>
                </a:solidFill>
                <a:effectLst/>
                <a:uFillTx/>
                <a:latin typeface="Aptos"/>
                <a:ea typeface="DM Sans Semi Bold"/>
              </a:rPr>
              <a:t>Nossa Busca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9" name="Text 7"/>
          <p:cNvSpPr/>
          <p:nvPr/>
        </p:nvSpPr>
        <p:spPr>
          <a:xfrm>
            <a:off x="1143000" y="4217040"/>
            <a:ext cx="7140960" cy="90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350"/>
              </a:lnSpc>
              <a:tabLst>
                <a:tab algn="l" pos="0"/>
              </a:tabLst>
            </a:pPr>
            <a:r>
              <a:rPr b="0" lang="en-US" sz="2100" strike="noStrike" u="none">
                <a:solidFill>
                  <a:srgbClr val="464646"/>
                </a:solidFill>
                <a:effectLst/>
                <a:uFillTx/>
                <a:latin typeface="Aptos"/>
                <a:ea typeface="Inter Medium"/>
              </a:rPr>
              <a:t>Investidores e parceiros estratégicos para acelerar o desenvolvimento, expandir a base de conhecimento e democratizar o acesso à inteligência fiscal no Brasil.</a:t>
            </a:r>
            <a:endParaRPr b="0" lang="en-US" sz="2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Text 8"/>
          <p:cNvSpPr/>
          <p:nvPr/>
        </p:nvSpPr>
        <p:spPr>
          <a:xfrm>
            <a:off x="1038600" y="6271920"/>
            <a:ext cx="7349760" cy="70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75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030303"/>
                </a:solidFill>
                <a:effectLst/>
                <a:uFillTx/>
                <a:latin typeface="Aptos"/>
                <a:ea typeface="DM Sans Semi Bold"/>
              </a:rPr>
              <a:t>Invista na próxima geração da inteligência fiscal — o futuro já começou com </a:t>
            </a:r>
            <a:r>
              <a:rPr b="1" lang="en-US" sz="2400" strike="noStrike" u="none">
                <a:solidFill>
                  <a:schemeClr val="dk2"/>
                </a:solidFill>
                <a:effectLst/>
                <a:uFillTx/>
                <a:latin typeface="Aptos"/>
                <a:ea typeface="DM Sans Semi Bold"/>
              </a:rPr>
              <a:t>TRIBUT.</a:t>
            </a:r>
            <a:r>
              <a:rPr b="1" lang="en-US" sz="2400" strike="noStrike" u="none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FillTx/>
                <a:latin typeface="Aptos"/>
                <a:ea typeface="DM Sans Semi Bold"/>
              </a:rPr>
              <a:t>IA</a:t>
            </a:r>
            <a:r>
              <a:rPr b="1" lang="en-US" sz="2400" strike="noStrike" u="none">
                <a:solidFill>
                  <a:schemeClr val="dk2"/>
                </a:solidFill>
                <a:effectLst/>
                <a:uFillTx/>
                <a:latin typeface="Aptos"/>
                <a:ea typeface="DM Sans Semi Bold"/>
              </a:rPr>
              <a:t>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1" name="Shape 9"/>
          <p:cNvSpPr/>
          <p:nvPr/>
        </p:nvSpPr>
        <p:spPr>
          <a:xfrm>
            <a:off x="766800" y="6101280"/>
            <a:ext cx="22680" cy="1274040"/>
          </a:xfrm>
          <a:prstGeom prst="rect">
            <a:avLst/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pt-PT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152" name="Imagem 4" descr=""/>
          <p:cNvPicPr/>
          <p:nvPr/>
        </p:nvPicPr>
        <p:blipFill>
          <a:blip r:embed="rId2"/>
          <a:stretch/>
        </p:blipFill>
        <p:spPr>
          <a:xfrm>
            <a:off x="7933680" y="7380000"/>
            <a:ext cx="1209960" cy="879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</TotalTime>
  <Application>LibreOffice/25.2.6.2$Linux_X86_64 LibreOffice_project/520$Build-2</Application>
  <AppVersion>15.0000</AppVersion>
  <Words>621</Words>
  <Paragraphs>106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2025-10-30T02:23:15Z</dcterms:created>
  <dc:creator>Veronica Barros</dc:creator>
  <dc:description/>
  <dc:language>en-US</dc:language>
  <cp:lastModifiedBy/>
  <dcterms:modified xsi:type="dcterms:W3CDTF">2025-11-02T22:42:15Z</dcterms:modified>
  <cp:revision>7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10</vt:i4>
  </property>
  <property fmtid="{D5CDD505-2E9C-101B-9397-08002B2CF9AE}" pid="3" name="PresentationFormat">
    <vt:lpwstr>Personalizar</vt:lpwstr>
  </property>
  <property fmtid="{D5CDD505-2E9C-101B-9397-08002B2CF9AE}" pid="4" name="Slides">
    <vt:i4>10</vt:i4>
  </property>
</Properties>
</file>